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56" r:id="rId3"/>
    <p:sldId id="263" r:id="rId4"/>
    <p:sldId id="258" r:id="rId5"/>
    <p:sldId id="264" r:id="rId6"/>
    <p:sldId id="259" r:id="rId7"/>
    <p:sldId id="260" r:id="rId8"/>
    <p:sldId id="257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601" autoAdjust="0"/>
  </p:normalViewPr>
  <p:slideViewPr>
    <p:cSldViewPr snapToGrid="0" snapToObjects="1">
      <p:cViewPr>
        <p:scale>
          <a:sx n="76" d="100"/>
          <a:sy n="76" d="100"/>
        </p:scale>
        <p:origin x="-264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gms.school.nz" TargetMode="External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hyperlink" Target="http://www.gms.school.nz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E6E429-26A1-4DA5-9357-48811840A458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6DE10479-C28F-471B-AC13-0F2BDDD1CB7F}">
      <dgm:prSet phldrT="[Text]" custT="1"/>
      <dgm:spPr/>
      <dgm:t>
        <a:bodyPr/>
        <a:lstStyle/>
        <a:p>
          <a:pPr algn="l"/>
          <a:r>
            <a:rPr lang="en-NZ" sz="1200" b="1"/>
            <a:t>Staff Mtg-</a:t>
          </a:r>
          <a:r>
            <a:rPr lang="en-NZ" sz="1200" b="0"/>
            <a:t>Read article on digital citzenship. In groups discussed  &amp; brainstormed &amp; documented what  the definition means to us at GMS under literacy, safety, learning starategies &amp; etiquette elements. </a:t>
          </a:r>
          <a:endParaRPr lang="en-NZ" sz="1200" b="1"/>
        </a:p>
      </dgm:t>
    </dgm:pt>
    <dgm:pt modelId="{71E5829C-750D-4300-98B3-D812FE329465}" type="parTrans" cxnId="{6281ABB7-89BA-4947-A006-F5EEFF26C04D}">
      <dgm:prSet/>
      <dgm:spPr/>
      <dgm:t>
        <a:bodyPr/>
        <a:lstStyle/>
        <a:p>
          <a:endParaRPr lang="en-NZ"/>
        </a:p>
      </dgm:t>
    </dgm:pt>
    <dgm:pt modelId="{1CABF6FC-8E05-4B0D-ACE9-603A0DE1D03E}" type="sibTrans" cxnId="{6281ABB7-89BA-4947-A006-F5EEFF26C04D}">
      <dgm:prSet/>
      <dgm:spPr/>
      <dgm:t>
        <a:bodyPr/>
        <a:lstStyle/>
        <a:p>
          <a:endParaRPr lang="en-NZ"/>
        </a:p>
      </dgm:t>
    </dgm:pt>
    <dgm:pt modelId="{3F7D6DAF-02A8-46DB-8ED7-F4F141507018}">
      <dgm:prSet phldrT="[Text]" custT="1"/>
      <dgm:spPr/>
      <dgm:t>
        <a:bodyPr/>
        <a:lstStyle/>
        <a:p>
          <a:pPr algn="l"/>
          <a:r>
            <a:rPr lang="en-NZ" sz="1200" b="1"/>
            <a:t>ICT Team-</a:t>
          </a:r>
          <a:r>
            <a:rPr lang="en-NZ" sz="1200" b="0"/>
            <a:t>Collated groups' definitions &amp; decided on appropriate definition on what successful digital citzenship should look like at GMS.</a:t>
          </a:r>
          <a:endParaRPr lang="en-NZ" sz="1200" b="1"/>
        </a:p>
      </dgm:t>
    </dgm:pt>
    <dgm:pt modelId="{F106AD4A-A804-4EF4-823C-F71DBE1C46D6}" type="parTrans" cxnId="{F97A0402-5E90-41BC-81ED-93145AC4F32B}">
      <dgm:prSet/>
      <dgm:spPr/>
      <dgm:t>
        <a:bodyPr/>
        <a:lstStyle/>
        <a:p>
          <a:endParaRPr lang="en-NZ"/>
        </a:p>
      </dgm:t>
    </dgm:pt>
    <dgm:pt modelId="{C73D816E-1173-4F05-9441-773754A8523F}" type="sibTrans" cxnId="{F97A0402-5E90-41BC-81ED-93145AC4F32B}">
      <dgm:prSet/>
      <dgm:spPr/>
      <dgm:t>
        <a:bodyPr/>
        <a:lstStyle/>
        <a:p>
          <a:endParaRPr lang="en-NZ"/>
        </a:p>
      </dgm:t>
    </dgm:pt>
    <dgm:pt modelId="{BC94CA31-8C44-458F-8154-349327E65F78}">
      <dgm:prSet phldrT="[Text]" custT="1"/>
      <dgm:spPr/>
      <dgm:t>
        <a:bodyPr/>
        <a:lstStyle/>
        <a:p>
          <a:pPr algn="l"/>
          <a:r>
            <a:rPr lang="en-NZ" sz="1200" b="1"/>
            <a:t>GMS Digital Citzenship-</a:t>
          </a:r>
          <a:r>
            <a:rPr lang="en-NZ" sz="1200" b="0"/>
            <a:t>Lead Teacher compiled a template of our intepretation of digital citzenship at our school.</a:t>
          </a:r>
          <a:endParaRPr lang="en-NZ" sz="1200" b="1"/>
        </a:p>
      </dgm:t>
    </dgm:pt>
    <dgm:pt modelId="{7A701E79-D754-4520-AA4C-3106DD516266}" type="parTrans" cxnId="{3F4DCBCC-6218-4F3E-9FE0-754F641189EA}">
      <dgm:prSet/>
      <dgm:spPr/>
      <dgm:t>
        <a:bodyPr/>
        <a:lstStyle/>
        <a:p>
          <a:endParaRPr lang="en-NZ"/>
        </a:p>
      </dgm:t>
    </dgm:pt>
    <dgm:pt modelId="{83BCB2B2-9E8B-4FA0-96B0-3EEA104045ED}" type="sibTrans" cxnId="{3F4DCBCC-6218-4F3E-9FE0-754F641189EA}">
      <dgm:prSet/>
      <dgm:spPr/>
      <dgm:t>
        <a:bodyPr/>
        <a:lstStyle/>
        <a:p>
          <a:endParaRPr lang="en-NZ"/>
        </a:p>
      </dgm:t>
    </dgm:pt>
    <dgm:pt modelId="{74A9A4F3-6F4B-42D0-8764-A622CF74C097}">
      <dgm:prSet phldrT="[Text]" custT="1"/>
      <dgm:spPr/>
      <dgm:t>
        <a:bodyPr/>
        <a:lstStyle/>
        <a:p>
          <a:pPr algn="l"/>
          <a:r>
            <a:rPr lang="en-NZ" sz="1200" b="1"/>
            <a:t>Follow-Up</a:t>
          </a:r>
          <a:r>
            <a:rPr lang="en-NZ" sz="1200" b="0"/>
            <a:t>-To share with staff to discuss, affirm, amend &amp; confirm definition. To share with the community through newsletters, school website.</a:t>
          </a:r>
        </a:p>
      </dgm:t>
    </dgm:pt>
    <dgm:pt modelId="{9CBD3E85-B8EE-40E9-B37C-281B0982B5B1}" type="parTrans" cxnId="{2441BCFB-FA5F-4ED4-9614-D6AD5092CEB0}">
      <dgm:prSet/>
      <dgm:spPr/>
      <dgm:t>
        <a:bodyPr/>
        <a:lstStyle/>
        <a:p>
          <a:endParaRPr lang="en-NZ"/>
        </a:p>
      </dgm:t>
    </dgm:pt>
    <dgm:pt modelId="{77B22FA6-E319-47CB-BDAC-165F82348532}" type="sibTrans" cxnId="{2441BCFB-FA5F-4ED4-9614-D6AD5092CEB0}">
      <dgm:prSet/>
      <dgm:spPr/>
      <dgm:t>
        <a:bodyPr/>
        <a:lstStyle/>
        <a:p>
          <a:endParaRPr lang="en-NZ"/>
        </a:p>
      </dgm:t>
    </dgm:pt>
    <dgm:pt modelId="{4173C8CC-A3F0-47D3-81F2-382632FFC71F}" type="pres">
      <dgm:prSet presAssocID="{34E6E429-26A1-4DA5-9357-48811840A45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927E37-B912-4DF8-B3D4-97125BBA9264}" type="pres">
      <dgm:prSet presAssocID="{6DE10479-C28F-471B-AC13-0F2BDDD1CB7F}" presName="node" presStyleLbl="node1" presStyleIdx="0" presStyleCnt="4" custScaleX="144496" custScaleY="12335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7D974B4A-9407-4544-AE26-04F60FF8BFBD}" type="pres">
      <dgm:prSet presAssocID="{6DE10479-C28F-471B-AC13-0F2BDDD1CB7F}" presName="spNode" presStyleCnt="0"/>
      <dgm:spPr/>
    </dgm:pt>
    <dgm:pt modelId="{DFE5C524-45EF-42FB-9F01-6316C29667AA}" type="pres">
      <dgm:prSet presAssocID="{1CABF6FC-8E05-4B0D-ACE9-603A0DE1D03E}" presName="sibTrans" presStyleLbl="sibTrans1D1" presStyleIdx="0" presStyleCnt="4"/>
      <dgm:spPr/>
      <dgm:t>
        <a:bodyPr/>
        <a:lstStyle/>
        <a:p>
          <a:endParaRPr lang="en-US"/>
        </a:p>
      </dgm:t>
    </dgm:pt>
    <dgm:pt modelId="{AE8CC8DE-CD9A-4A45-A61B-58BD8829096E}" type="pres">
      <dgm:prSet presAssocID="{3F7D6DAF-02A8-46DB-8ED7-F4F141507018}" presName="node" presStyleLbl="node1" presStyleIdx="1" presStyleCnt="4" custScaleX="124870" custScaleY="142626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8D213920-0F9A-406D-A62C-12226E89B663}" type="pres">
      <dgm:prSet presAssocID="{3F7D6DAF-02A8-46DB-8ED7-F4F141507018}" presName="spNode" presStyleCnt="0"/>
      <dgm:spPr/>
    </dgm:pt>
    <dgm:pt modelId="{3E726C91-B184-4800-98AD-D506E1947583}" type="pres">
      <dgm:prSet presAssocID="{C73D816E-1173-4F05-9441-773754A8523F}" presName="sibTrans" presStyleLbl="sibTrans1D1" presStyleIdx="1" presStyleCnt="4"/>
      <dgm:spPr/>
      <dgm:t>
        <a:bodyPr/>
        <a:lstStyle/>
        <a:p>
          <a:endParaRPr lang="en-US"/>
        </a:p>
      </dgm:t>
    </dgm:pt>
    <dgm:pt modelId="{CF97D710-9216-4258-BF64-2D3C4AD07CA7}" type="pres">
      <dgm:prSet presAssocID="{BC94CA31-8C44-458F-8154-349327E65F78}" presName="node" presStyleLbl="node1" presStyleIdx="2" presStyleCnt="4" custScaleX="142857" custScaleY="139102" custRadScaleRad="104418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842AA5A-DAF6-425D-823E-4662EC5DE67B}" type="pres">
      <dgm:prSet presAssocID="{BC94CA31-8C44-458F-8154-349327E65F78}" presName="spNode" presStyleCnt="0"/>
      <dgm:spPr/>
    </dgm:pt>
    <dgm:pt modelId="{6226F133-82C6-42D5-BB4D-85CEDDC36141}" type="pres">
      <dgm:prSet presAssocID="{83BCB2B2-9E8B-4FA0-96B0-3EEA104045ED}" presName="sibTrans" presStyleLbl="sibTrans1D1" presStyleIdx="2" presStyleCnt="4"/>
      <dgm:spPr/>
      <dgm:t>
        <a:bodyPr/>
        <a:lstStyle/>
        <a:p>
          <a:endParaRPr lang="en-US"/>
        </a:p>
      </dgm:t>
    </dgm:pt>
    <dgm:pt modelId="{12577154-EAA7-4CD9-9131-84E78FE4EC4D}" type="pres">
      <dgm:prSet presAssocID="{74A9A4F3-6F4B-42D0-8764-A622CF74C097}" presName="node" presStyleLbl="node1" presStyleIdx="3" presStyleCnt="4" custScaleX="143498" custScaleY="147995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9B1E0F2F-F117-41CC-9245-57B1DBBF475A}" type="pres">
      <dgm:prSet presAssocID="{74A9A4F3-6F4B-42D0-8764-A622CF74C097}" presName="spNode" presStyleCnt="0"/>
      <dgm:spPr/>
    </dgm:pt>
    <dgm:pt modelId="{334312D4-D9B5-42C4-8446-DBAC309D62E9}" type="pres">
      <dgm:prSet presAssocID="{77B22FA6-E319-47CB-BDAC-165F82348532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6281ABB7-89BA-4947-A006-F5EEFF26C04D}" srcId="{34E6E429-26A1-4DA5-9357-48811840A458}" destId="{6DE10479-C28F-471B-AC13-0F2BDDD1CB7F}" srcOrd="0" destOrd="0" parTransId="{71E5829C-750D-4300-98B3-D812FE329465}" sibTransId="{1CABF6FC-8E05-4B0D-ACE9-603A0DE1D03E}"/>
    <dgm:cxn modelId="{60697A7B-AA5A-1B42-A44A-9CB9C37ECB92}" type="presOf" srcId="{C73D816E-1173-4F05-9441-773754A8523F}" destId="{3E726C91-B184-4800-98AD-D506E1947583}" srcOrd="0" destOrd="0" presId="urn:microsoft.com/office/officeart/2005/8/layout/cycle5"/>
    <dgm:cxn modelId="{2917E135-6154-A84C-A956-4DE452855691}" type="presOf" srcId="{83BCB2B2-9E8B-4FA0-96B0-3EEA104045ED}" destId="{6226F133-82C6-42D5-BB4D-85CEDDC36141}" srcOrd="0" destOrd="0" presId="urn:microsoft.com/office/officeart/2005/8/layout/cycle5"/>
    <dgm:cxn modelId="{4C893C6A-CE6E-7D4A-A323-0861ED6AAD1E}" type="presOf" srcId="{74A9A4F3-6F4B-42D0-8764-A622CF74C097}" destId="{12577154-EAA7-4CD9-9131-84E78FE4EC4D}" srcOrd="0" destOrd="0" presId="urn:microsoft.com/office/officeart/2005/8/layout/cycle5"/>
    <dgm:cxn modelId="{A86E7FE2-1938-FF40-9445-7748E3914174}" type="presOf" srcId="{77B22FA6-E319-47CB-BDAC-165F82348532}" destId="{334312D4-D9B5-42C4-8446-DBAC309D62E9}" srcOrd="0" destOrd="0" presId="urn:microsoft.com/office/officeart/2005/8/layout/cycle5"/>
    <dgm:cxn modelId="{C97A9D20-6262-0B48-A9DD-4D4A74F246FE}" type="presOf" srcId="{3F7D6DAF-02A8-46DB-8ED7-F4F141507018}" destId="{AE8CC8DE-CD9A-4A45-A61B-58BD8829096E}" srcOrd="0" destOrd="0" presId="urn:microsoft.com/office/officeart/2005/8/layout/cycle5"/>
    <dgm:cxn modelId="{2441BCFB-FA5F-4ED4-9614-D6AD5092CEB0}" srcId="{34E6E429-26A1-4DA5-9357-48811840A458}" destId="{74A9A4F3-6F4B-42D0-8764-A622CF74C097}" srcOrd="3" destOrd="0" parTransId="{9CBD3E85-B8EE-40E9-B37C-281B0982B5B1}" sibTransId="{77B22FA6-E319-47CB-BDAC-165F82348532}"/>
    <dgm:cxn modelId="{3F4DCBCC-6218-4F3E-9FE0-754F641189EA}" srcId="{34E6E429-26A1-4DA5-9357-48811840A458}" destId="{BC94CA31-8C44-458F-8154-349327E65F78}" srcOrd="2" destOrd="0" parTransId="{7A701E79-D754-4520-AA4C-3106DD516266}" sibTransId="{83BCB2B2-9E8B-4FA0-96B0-3EEA104045ED}"/>
    <dgm:cxn modelId="{48C83A0C-0B93-C248-98F9-FF8855B280FF}" type="presOf" srcId="{1CABF6FC-8E05-4B0D-ACE9-603A0DE1D03E}" destId="{DFE5C524-45EF-42FB-9F01-6316C29667AA}" srcOrd="0" destOrd="0" presId="urn:microsoft.com/office/officeart/2005/8/layout/cycle5"/>
    <dgm:cxn modelId="{66778D61-C60B-7642-80F3-13D06D866EC5}" type="presOf" srcId="{BC94CA31-8C44-458F-8154-349327E65F78}" destId="{CF97D710-9216-4258-BF64-2D3C4AD07CA7}" srcOrd="0" destOrd="0" presId="urn:microsoft.com/office/officeart/2005/8/layout/cycle5"/>
    <dgm:cxn modelId="{F97A0402-5E90-41BC-81ED-93145AC4F32B}" srcId="{34E6E429-26A1-4DA5-9357-48811840A458}" destId="{3F7D6DAF-02A8-46DB-8ED7-F4F141507018}" srcOrd="1" destOrd="0" parTransId="{F106AD4A-A804-4EF4-823C-F71DBE1C46D6}" sibTransId="{C73D816E-1173-4F05-9441-773754A8523F}"/>
    <dgm:cxn modelId="{A2772446-1E02-C44E-8651-7325190B5AFB}" type="presOf" srcId="{6DE10479-C28F-471B-AC13-0F2BDDD1CB7F}" destId="{6F927E37-B912-4DF8-B3D4-97125BBA9264}" srcOrd="0" destOrd="0" presId="urn:microsoft.com/office/officeart/2005/8/layout/cycle5"/>
    <dgm:cxn modelId="{4A886BAE-9C28-1A44-8BE1-E1571FDFB390}" type="presOf" srcId="{34E6E429-26A1-4DA5-9357-48811840A458}" destId="{4173C8CC-A3F0-47D3-81F2-382632FFC71F}" srcOrd="0" destOrd="0" presId="urn:microsoft.com/office/officeart/2005/8/layout/cycle5"/>
    <dgm:cxn modelId="{B94B2472-34DD-D043-A0CA-E84A694E00A9}" type="presParOf" srcId="{4173C8CC-A3F0-47D3-81F2-382632FFC71F}" destId="{6F927E37-B912-4DF8-B3D4-97125BBA9264}" srcOrd="0" destOrd="0" presId="urn:microsoft.com/office/officeart/2005/8/layout/cycle5"/>
    <dgm:cxn modelId="{3CB21237-502B-D94C-A6EE-948F125BBDA6}" type="presParOf" srcId="{4173C8CC-A3F0-47D3-81F2-382632FFC71F}" destId="{7D974B4A-9407-4544-AE26-04F60FF8BFBD}" srcOrd="1" destOrd="0" presId="urn:microsoft.com/office/officeart/2005/8/layout/cycle5"/>
    <dgm:cxn modelId="{DF741089-3F1E-D64D-B27F-726DFEB8C2D2}" type="presParOf" srcId="{4173C8CC-A3F0-47D3-81F2-382632FFC71F}" destId="{DFE5C524-45EF-42FB-9F01-6316C29667AA}" srcOrd="2" destOrd="0" presId="urn:microsoft.com/office/officeart/2005/8/layout/cycle5"/>
    <dgm:cxn modelId="{E989C3CD-B669-D148-860D-29C80FFFE87D}" type="presParOf" srcId="{4173C8CC-A3F0-47D3-81F2-382632FFC71F}" destId="{AE8CC8DE-CD9A-4A45-A61B-58BD8829096E}" srcOrd="3" destOrd="0" presId="urn:microsoft.com/office/officeart/2005/8/layout/cycle5"/>
    <dgm:cxn modelId="{F9182BB4-3F73-2D43-8DE0-8785A4C4E52C}" type="presParOf" srcId="{4173C8CC-A3F0-47D3-81F2-382632FFC71F}" destId="{8D213920-0F9A-406D-A62C-12226E89B663}" srcOrd="4" destOrd="0" presId="urn:microsoft.com/office/officeart/2005/8/layout/cycle5"/>
    <dgm:cxn modelId="{D6619D5F-AE39-B948-BAF5-CBFECEDC645F}" type="presParOf" srcId="{4173C8CC-A3F0-47D3-81F2-382632FFC71F}" destId="{3E726C91-B184-4800-98AD-D506E1947583}" srcOrd="5" destOrd="0" presId="urn:microsoft.com/office/officeart/2005/8/layout/cycle5"/>
    <dgm:cxn modelId="{CFDFE524-F4F4-8D41-B4B1-79B694851850}" type="presParOf" srcId="{4173C8CC-A3F0-47D3-81F2-382632FFC71F}" destId="{CF97D710-9216-4258-BF64-2D3C4AD07CA7}" srcOrd="6" destOrd="0" presId="urn:microsoft.com/office/officeart/2005/8/layout/cycle5"/>
    <dgm:cxn modelId="{B68547CF-E96E-1E47-BC23-542FCC37DABF}" type="presParOf" srcId="{4173C8CC-A3F0-47D3-81F2-382632FFC71F}" destId="{F842AA5A-DAF6-425D-823E-4662EC5DE67B}" srcOrd="7" destOrd="0" presId="urn:microsoft.com/office/officeart/2005/8/layout/cycle5"/>
    <dgm:cxn modelId="{E3A4F01C-1C18-954C-B9BF-9709FDC36672}" type="presParOf" srcId="{4173C8CC-A3F0-47D3-81F2-382632FFC71F}" destId="{6226F133-82C6-42D5-BB4D-85CEDDC36141}" srcOrd="8" destOrd="0" presId="urn:microsoft.com/office/officeart/2005/8/layout/cycle5"/>
    <dgm:cxn modelId="{3F1C3424-8695-F648-B25A-E62DA7374628}" type="presParOf" srcId="{4173C8CC-A3F0-47D3-81F2-382632FFC71F}" destId="{12577154-EAA7-4CD9-9131-84E78FE4EC4D}" srcOrd="9" destOrd="0" presId="urn:microsoft.com/office/officeart/2005/8/layout/cycle5"/>
    <dgm:cxn modelId="{B6769C44-1609-BE46-B018-F599B7104C22}" type="presParOf" srcId="{4173C8CC-A3F0-47D3-81F2-382632FFC71F}" destId="{9B1E0F2F-F117-41CC-9245-57B1DBBF475A}" srcOrd="10" destOrd="0" presId="urn:microsoft.com/office/officeart/2005/8/layout/cycle5"/>
    <dgm:cxn modelId="{30C6A812-27D7-AE41-810E-2B3AB052D06E}" type="presParOf" srcId="{4173C8CC-A3F0-47D3-81F2-382632FFC71F}" destId="{334312D4-D9B5-42C4-8446-DBAC309D62E9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CC4416-2E48-4F87-8EA2-A360D9CAD834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NZ"/>
        </a:p>
      </dgm:t>
    </dgm:pt>
    <dgm:pt modelId="{D8C964AC-2A0F-4548-B5F2-B3FFF0EAFC8D}">
      <dgm:prSet phldrT="[Text]"/>
      <dgm:spPr/>
      <dgm:t>
        <a:bodyPr/>
        <a:lstStyle/>
        <a:p>
          <a:r>
            <a:rPr lang="en-NZ" dirty="0">
              <a:solidFill>
                <a:schemeClr val="accent3"/>
              </a:solidFill>
            </a:rPr>
            <a:t>Community Involvement</a:t>
          </a:r>
        </a:p>
      </dgm:t>
    </dgm:pt>
    <dgm:pt modelId="{CCDDFAA2-60ED-472A-A415-97C121E7820B}" type="parTrans" cxnId="{F2404CF7-0ACD-406B-A4A1-458AB8DAC683}">
      <dgm:prSet/>
      <dgm:spPr/>
      <dgm:t>
        <a:bodyPr/>
        <a:lstStyle/>
        <a:p>
          <a:endParaRPr lang="en-NZ"/>
        </a:p>
      </dgm:t>
    </dgm:pt>
    <dgm:pt modelId="{C817E7BD-2350-49D7-908C-8F8853CDC5EA}" type="sibTrans" cxnId="{F2404CF7-0ACD-406B-A4A1-458AB8DAC683}">
      <dgm:prSet/>
      <dgm:spPr/>
      <dgm:t>
        <a:bodyPr/>
        <a:lstStyle/>
        <a:p>
          <a:endParaRPr lang="en-NZ"/>
        </a:p>
      </dgm:t>
    </dgm:pt>
    <dgm:pt modelId="{D017C724-444A-426E-86B3-5A1788E5B821}">
      <dgm:prSet phldrT="[Text]" custT="1"/>
      <dgm:spPr/>
      <dgm:t>
        <a:bodyPr/>
        <a:lstStyle/>
        <a:p>
          <a:pPr algn="ctr"/>
          <a:r>
            <a:rPr lang="en-NZ" sz="2000" dirty="0">
              <a:latin typeface="Comic Sans MS" pitchFamily="66" charset="0"/>
            </a:rPr>
            <a:t> </a:t>
          </a:r>
          <a:r>
            <a:rPr lang="en-NZ" sz="1400" b="1" dirty="0">
              <a:latin typeface="Comic Sans MS" pitchFamily="66" charset="0"/>
            </a:rPr>
            <a:t>Opportunities for Parents/Whanau  to Engage Digitally into Student Learning</a:t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/>
            <a:t/>
          </a:r>
          <a:br>
            <a:rPr lang="en-NZ" sz="1400" b="1" dirty="0"/>
          </a:br>
          <a:r>
            <a:rPr lang="en-NZ" sz="1400" b="0" i="1" dirty="0">
              <a:latin typeface="Comic Sans MS" pitchFamily="66" charset="0"/>
              <a:cs typeface="Arial"/>
            </a:rPr>
            <a:t>√ homework tasks on the computer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√suggested websites to assist homework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√access to own child's ebook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√observing chn in movie making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√invited to assembly  digital presentation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√GMS school </a:t>
          </a:r>
          <a:r>
            <a:rPr lang="en-NZ" sz="1400" b="0" i="1" dirty="0" smtClean="0">
              <a:latin typeface="Comic Sans MS" pitchFamily="66" charset="0"/>
              <a:cs typeface="Arial"/>
            </a:rPr>
            <a:t>website</a:t>
          </a:r>
        </a:p>
        <a:p>
          <a:pPr algn="ctr"/>
          <a:r>
            <a:rPr lang="en-NZ" sz="1400" b="0" i="1" dirty="0" smtClean="0">
              <a:latin typeface="Comic Sans MS" pitchFamily="66" charset="0"/>
              <a:cs typeface="Arial"/>
              <a:hlinkClick xmlns:r="http://schemas.openxmlformats.org/officeDocument/2006/relationships" r:id="rId1"/>
            </a:rPr>
            <a:t>www.gms.school.nz</a:t>
          </a: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endParaRPr lang="en-NZ" sz="1400" b="0" i="1" dirty="0">
            <a:latin typeface="Comic Sans MS" pitchFamily="66" charset="0"/>
          </a:endParaRPr>
        </a:p>
      </dgm:t>
    </dgm:pt>
    <dgm:pt modelId="{35D38EEF-EE2C-457F-B36A-D8AA2F684217}" type="parTrans" cxnId="{55001523-2732-454D-8373-255EE3ACFCDA}">
      <dgm:prSet/>
      <dgm:spPr/>
      <dgm:t>
        <a:bodyPr/>
        <a:lstStyle/>
        <a:p>
          <a:endParaRPr lang="en-NZ"/>
        </a:p>
      </dgm:t>
    </dgm:pt>
    <dgm:pt modelId="{2EEF3FCB-DE00-4FAB-B1C4-DB82365E261E}" type="sibTrans" cxnId="{55001523-2732-454D-8373-255EE3ACFCDA}">
      <dgm:prSet/>
      <dgm:spPr/>
      <dgm:t>
        <a:bodyPr/>
        <a:lstStyle/>
        <a:p>
          <a:endParaRPr lang="en-NZ"/>
        </a:p>
      </dgm:t>
    </dgm:pt>
    <dgm:pt modelId="{79442193-4E70-47DD-B873-60FA32AEA245}">
      <dgm:prSet phldrT="[Text]" custT="1"/>
      <dgm:spPr/>
      <dgm:t>
        <a:bodyPr/>
        <a:lstStyle/>
        <a:p>
          <a:pPr algn="ctr"/>
          <a:r>
            <a:rPr lang="en-NZ" sz="1400" b="1" dirty="0">
              <a:latin typeface="Comic Sans MS" pitchFamily="66" charset="0"/>
            </a:rPr>
            <a:t>Provision of Digital Feedback from Parents through Online </a:t>
          </a:r>
          <a:r>
            <a:rPr lang="en-NZ" sz="1800" b="1" dirty="0">
              <a:latin typeface="Comic Sans MS" pitchFamily="66" charset="0"/>
            </a:rPr>
            <a:t/>
          </a:r>
          <a:br>
            <a:rPr lang="en-NZ" sz="1800" b="1" dirty="0">
              <a:latin typeface="Comic Sans MS" pitchFamily="66" charset="0"/>
            </a:rPr>
          </a:br>
          <a:r>
            <a:rPr lang="en-NZ" sz="2000" b="1" dirty="0"/>
            <a:t/>
          </a:r>
          <a:br>
            <a:rPr lang="en-NZ" sz="2000" b="1" dirty="0"/>
          </a:br>
          <a:r>
            <a:rPr lang="en-NZ" sz="1400" b="0" i="1" dirty="0">
              <a:latin typeface="Comic Sans MS" pitchFamily="66" charset="0"/>
              <a:cs typeface="Arial"/>
            </a:rPr>
            <a:t>√Several class web sites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√Children's ePortfolios in one class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>√Senior children's homework</a:t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r>
            <a:rPr lang="en-NZ" sz="1400" b="0" i="1" dirty="0">
              <a:latin typeface="Comic Sans MS" pitchFamily="66" charset="0"/>
              <a:cs typeface="Arial"/>
            </a:rPr>
            <a:t/>
          </a:r>
          <a:br>
            <a:rPr lang="en-NZ" sz="1400" b="0" i="1" dirty="0">
              <a:latin typeface="Comic Sans MS" pitchFamily="66" charset="0"/>
              <a:cs typeface="Arial"/>
            </a:rPr>
          </a:br>
          <a:endParaRPr lang="en-NZ" sz="1400" b="0" i="1" dirty="0">
            <a:latin typeface="Comic Sans MS" pitchFamily="66" charset="0"/>
          </a:endParaRPr>
        </a:p>
      </dgm:t>
    </dgm:pt>
    <dgm:pt modelId="{224F6CBA-7EBD-4DB0-A4E4-2C2328306B50}" type="parTrans" cxnId="{6C278539-3BDA-4DC2-B4F2-3B4DA7CC3DAA}">
      <dgm:prSet/>
      <dgm:spPr/>
      <dgm:t>
        <a:bodyPr/>
        <a:lstStyle/>
        <a:p>
          <a:endParaRPr lang="en-NZ"/>
        </a:p>
      </dgm:t>
    </dgm:pt>
    <dgm:pt modelId="{62A06674-2ED3-43DE-BED7-8CBF4FB91767}" type="sibTrans" cxnId="{6C278539-3BDA-4DC2-B4F2-3B4DA7CC3DAA}">
      <dgm:prSet/>
      <dgm:spPr/>
      <dgm:t>
        <a:bodyPr/>
        <a:lstStyle/>
        <a:p>
          <a:endParaRPr lang="en-NZ"/>
        </a:p>
      </dgm:t>
    </dgm:pt>
    <dgm:pt modelId="{336D5688-6390-4BC5-BB3E-297C7B06272C}">
      <dgm:prSet phldrT="[Text]" custT="1"/>
      <dgm:spPr/>
      <dgm:t>
        <a:bodyPr/>
        <a:lstStyle/>
        <a:p>
          <a:endParaRPr lang="en-NZ" sz="1400" b="1" dirty="0">
            <a:latin typeface="Comic Sans MS" pitchFamily="66" charset="0"/>
          </a:endParaRPr>
        </a:p>
        <a:p>
          <a:endParaRPr lang="en-NZ" sz="1400" b="1" dirty="0">
            <a:latin typeface="Comic Sans MS" pitchFamily="66" charset="0"/>
          </a:endParaRPr>
        </a:p>
        <a:p>
          <a:r>
            <a:rPr lang="en-NZ" sz="1400" b="1" dirty="0">
              <a:latin typeface="Comic Sans MS" pitchFamily="66" charset="0"/>
            </a:rPr>
            <a:t>Capturing parent Feedback</a:t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/>
            </a:rPr>
            <a:t>√</a:t>
          </a:r>
          <a:r>
            <a:rPr lang="en-NZ" sz="1400" b="0" i="1" dirty="0">
              <a:latin typeface="Comic Sans MS"/>
            </a:rPr>
            <a:t>Link to parent feedback</a:t>
          </a:r>
          <a:br>
            <a:rPr lang="en-NZ" sz="1400" b="0" i="1" dirty="0">
              <a:latin typeface="Comic Sans MS"/>
            </a:rPr>
          </a:br>
          <a:r>
            <a:rPr lang="en-NZ" sz="1400" b="0" i="1" dirty="0">
              <a:latin typeface="Comic Sans MS"/>
            </a:rPr>
            <a:t>√</a:t>
          </a:r>
          <a:br>
            <a:rPr lang="en-NZ" sz="1400" b="0" i="1" dirty="0">
              <a:latin typeface="Comic Sans MS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r>
            <a:rPr lang="en-NZ" sz="1400" b="1" dirty="0">
              <a:latin typeface="Comic Sans MS" pitchFamily="66" charset="0"/>
            </a:rPr>
            <a:t/>
          </a:r>
          <a:br>
            <a:rPr lang="en-NZ" sz="1400" b="1" dirty="0">
              <a:latin typeface="Comic Sans MS" pitchFamily="66" charset="0"/>
            </a:rPr>
          </a:br>
          <a:endParaRPr lang="en-NZ" sz="1400" b="1" dirty="0">
            <a:latin typeface="Comic Sans MS" pitchFamily="66" charset="0"/>
          </a:endParaRPr>
        </a:p>
      </dgm:t>
    </dgm:pt>
    <dgm:pt modelId="{C6F92948-BDF1-4B1A-8743-C85849265FAF}" type="sibTrans" cxnId="{DC04AFD6-2E4F-4684-A68A-E7D276FA83C9}">
      <dgm:prSet/>
      <dgm:spPr/>
      <dgm:t>
        <a:bodyPr/>
        <a:lstStyle/>
        <a:p>
          <a:endParaRPr lang="en-NZ"/>
        </a:p>
      </dgm:t>
    </dgm:pt>
    <dgm:pt modelId="{25A83868-8F58-49E9-990E-77256E62E4EC}" type="parTrans" cxnId="{DC04AFD6-2E4F-4684-A68A-E7D276FA83C9}">
      <dgm:prSet/>
      <dgm:spPr/>
      <dgm:t>
        <a:bodyPr/>
        <a:lstStyle/>
        <a:p>
          <a:endParaRPr lang="en-NZ"/>
        </a:p>
      </dgm:t>
    </dgm:pt>
    <dgm:pt modelId="{16F6786E-059D-482E-AC86-158DDDA45FBB}" type="pres">
      <dgm:prSet presAssocID="{0ACC4416-2E48-4F87-8EA2-A360D9CAD83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162E2444-83E8-42DB-96FB-05445D705DAA}" type="pres">
      <dgm:prSet presAssocID="{D8C964AC-2A0F-4548-B5F2-B3FFF0EAFC8D}" presName="roof" presStyleLbl="dkBgShp" presStyleIdx="0" presStyleCnt="2"/>
      <dgm:spPr/>
      <dgm:t>
        <a:bodyPr/>
        <a:lstStyle/>
        <a:p>
          <a:endParaRPr lang="en-NZ"/>
        </a:p>
      </dgm:t>
    </dgm:pt>
    <dgm:pt modelId="{FBC54705-BB6F-4ACA-87D1-723422CF2E2D}" type="pres">
      <dgm:prSet presAssocID="{D8C964AC-2A0F-4548-B5F2-B3FFF0EAFC8D}" presName="pillars" presStyleCnt="0"/>
      <dgm:spPr/>
    </dgm:pt>
    <dgm:pt modelId="{FAD0713E-C963-49D2-BAB3-4ABA199403D1}" type="pres">
      <dgm:prSet presAssocID="{D8C964AC-2A0F-4548-B5F2-B3FFF0EAFC8D}" presName="pillar1" presStyleLbl="node1" presStyleIdx="0" presStyleCnt="3" custScaleY="10077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597ACF94-43E6-45A1-A37D-7BDBCF744917}" type="pres">
      <dgm:prSet presAssocID="{79442193-4E70-47DD-B873-60FA32AEA245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45FE1C2-11B5-4794-9C61-8D25DD80D3D7}" type="pres">
      <dgm:prSet presAssocID="{336D5688-6390-4BC5-BB3E-297C7B06272C}" presName="pillarX" presStyleLbl="node1" presStyleIdx="2" presStyleCnt="3" custScaleX="101132" custScaleY="100891" custLinFactNeighborX="22" custLinFactNeighborY="-524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FB5A10D3-D940-4FDA-AF9B-D60BAC592DD9}" type="pres">
      <dgm:prSet presAssocID="{D8C964AC-2A0F-4548-B5F2-B3FFF0EAFC8D}" presName="base" presStyleLbl="dkBgShp" presStyleIdx="1" presStyleCnt="2"/>
      <dgm:spPr/>
    </dgm:pt>
  </dgm:ptLst>
  <dgm:cxnLst>
    <dgm:cxn modelId="{E8D80C1A-9C84-D54F-8225-13416EB49946}" type="presOf" srcId="{0ACC4416-2E48-4F87-8EA2-A360D9CAD834}" destId="{16F6786E-059D-482E-AC86-158DDDA45FBB}" srcOrd="0" destOrd="0" presId="urn:microsoft.com/office/officeart/2005/8/layout/hList3"/>
    <dgm:cxn modelId="{6C278539-3BDA-4DC2-B4F2-3B4DA7CC3DAA}" srcId="{D8C964AC-2A0F-4548-B5F2-B3FFF0EAFC8D}" destId="{79442193-4E70-47DD-B873-60FA32AEA245}" srcOrd="1" destOrd="0" parTransId="{224F6CBA-7EBD-4DB0-A4E4-2C2328306B50}" sibTransId="{62A06674-2ED3-43DE-BED7-8CBF4FB91767}"/>
    <dgm:cxn modelId="{55001523-2732-454D-8373-255EE3ACFCDA}" srcId="{D8C964AC-2A0F-4548-B5F2-B3FFF0EAFC8D}" destId="{D017C724-444A-426E-86B3-5A1788E5B821}" srcOrd="0" destOrd="0" parTransId="{35D38EEF-EE2C-457F-B36A-D8AA2F684217}" sibTransId="{2EEF3FCB-DE00-4FAB-B1C4-DB82365E261E}"/>
    <dgm:cxn modelId="{DC04AFD6-2E4F-4684-A68A-E7D276FA83C9}" srcId="{D8C964AC-2A0F-4548-B5F2-B3FFF0EAFC8D}" destId="{336D5688-6390-4BC5-BB3E-297C7B06272C}" srcOrd="2" destOrd="0" parTransId="{25A83868-8F58-49E9-990E-77256E62E4EC}" sibTransId="{C6F92948-BDF1-4B1A-8743-C85849265FAF}"/>
    <dgm:cxn modelId="{F2404CF7-0ACD-406B-A4A1-458AB8DAC683}" srcId="{0ACC4416-2E48-4F87-8EA2-A360D9CAD834}" destId="{D8C964AC-2A0F-4548-B5F2-B3FFF0EAFC8D}" srcOrd="0" destOrd="0" parTransId="{CCDDFAA2-60ED-472A-A415-97C121E7820B}" sibTransId="{C817E7BD-2350-49D7-908C-8F8853CDC5EA}"/>
    <dgm:cxn modelId="{F5F32EE8-9896-CD4C-BB11-1CF8E61697C2}" type="presOf" srcId="{336D5688-6390-4BC5-BB3E-297C7B06272C}" destId="{F45FE1C2-11B5-4794-9C61-8D25DD80D3D7}" srcOrd="0" destOrd="0" presId="urn:microsoft.com/office/officeart/2005/8/layout/hList3"/>
    <dgm:cxn modelId="{DC223FDC-AD4C-6F44-9F97-42FAD2509DC7}" type="presOf" srcId="{D017C724-444A-426E-86B3-5A1788E5B821}" destId="{FAD0713E-C963-49D2-BAB3-4ABA199403D1}" srcOrd="0" destOrd="0" presId="urn:microsoft.com/office/officeart/2005/8/layout/hList3"/>
    <dgm:cxn modelId="{13F16478-1564-7B4F-B667-57A71FB07AFB}" type="presOf" srcId="{D8C964AC-2A0F-4548-B5F2-B3FFF0EAFC8D}" destId="{162E2444-83E8-42DB-96FB-05445D705DAA}" srcOrd="0" destOrd="0" presId="urn:microsoft.com/office/officeart/2005/8/layout/hList3"/>
    <dgm:cxn modelId="{C4394BD7-36A4-1D4C-9F18-BCD0877C1F50}" type="presOf" srcId="{79442193-4E70-47DD-B873-60FA32AEA245}" destId="{597ACF94-43E6-45A1-A37D-7BDBCF744917}" srcOrd="0" destOrd="0" presId="urn:microsoft.com/office/officeart/2005/8/layout/hList3"/>
    <dgm:cxn modelId="{008EA114-96EC-4B45-8247-F6E87EA2EFC0}" type="presParOf" srcId="{16F6786E-059D-482E-AC86-158DDDA45FBB}" destId="{162E2444-83E8-42DB-96FB-05445D705DAA}" srcOrd="0" destOrd="0" presId="urn:microsoft.com/office/officeart/2005/8/layout/hList3"/>
    <dgm:cxn modelId="{9EF16208-F23B-1141-8860-EAACE91E8B24}" type="presParOf" srcId="{16F6786E-059D-482E-AC86-158DDDA45FBB}" destId="{FBC54705-BB6F-4ACA-87D1-723422CF2E2D}" srcOrd="1" destOrd="0" presId="urn:microsoft.com/office/officeart/2005/8/layout/hList3"/>
    <dgm:cxn modelId="{ED8F5CA6-1AE5-7445-842B-0C50C409F4AC}" type="presParOf" srcId="{FBC54705-BB6F-4ACA-87D1-723422CF2E2D}" destId="{FAD0713E-C963-49D2-BAB3-4ABA199403D1}" srcOrd="0" destOrd="0" presId="urn:microsoft.com/office/officeart/2005/8/layout/hList3"/>
    <dgm:cxn modelId="{20100DD8-596C-7E4B-AEDD-3F70881825A8}" type="presParOf" srcId="{FBC54705-BB6F-4ACA-87D1-723422CF2E2D}" destId="{597ACF94-43E6-45A1-A37D-7BDBCF744917}" srcOrd="1" destOrd="0" presId="urn:microsoft.com/office/officeart/2005/8/layout/hList3"/>
    <dgm:cxn modelId="{FD4C4817-2C0A-AB40-8AC8-E3E1F72561CF}" type="presParOf" srcId="{FBC54705-BB6F-4ACA-87D1-723422CF2E2D}" destId="{F45FE1C2-11B5-4794-9C61-8D25DD80D3D7}" srcOrd="2" destOrd="0" presId="urn:microsoft.com/office/officeart/2005/8/layout/hList3"/>
    <dgm:cxn modelId="{C50B30E7-26E5-C243-8C11-22EA3E4791AA}" type="presParOf" srcId="{16F6786E-059D-482E-AC86-158DDDA45FBB}" destId="{FB5A10D3-D940-4FDA-AF9B-D60BAC592DD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927E37-B912-4DF8-B3D4-97125BBA9264}">
      <dsp:nvSpPr>
        <dsp:cNvPr id="0" name=""/>
        <dsp:cNvSpPr/>
      </dsp:nvSpPr>
      <dsp:spPr>
        <a:xfrm>
          <a:off x="2262424" y="-202669"/>
          <a:ext cx="2909140" cy="161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b="1" kern="1200"/>
            <a:t>Staff Mtg-</a:t>
          </a:r>
          <a:r>
            <a:rPr lang="en-NZ" sz="1200" b="0" kern="1200"/>
            <a:t>Read article on digital citzenship. In groups discussed  &amp; brainstormed &amp; documented what  the definition means to us at GMS under literacy, safety, learning starategies &amp; etiquette elements. </a:t>
          </a:r>
          <a:endParaRPr lang="en-NZ" sz="1200" b="1" kern="1200"/>
        </a:p>
      </dsp:txBody>
      <dsp:txXfrm>
        <a:off x="2341225" y="-123868"/>
        <a:ext cx="2751538" cy="1456638"/>
      </dsp:txXfrm>
    </dsp:sp>
    <dsp:sp modelId="{DFE5C524-45EF-42FB-9F01-6316C29667AA}">
      <dsp:nvSpPr>
        <dsp:cNvPr id="0" name=""/>
        <dsp:cNvSpPr/>
      </dsp:nvSpPr>
      <dsp:spPr>
        <a:xfrm>
          <a:off x="1556421" y="604451"/>
          <a:ext cx="4321145" cy="4321145"/>
        </a:xfrm>
        <a:custGeom>
          <a:avLst/>
          <a:gdLst/>
          <a:ahLst/>
          <a:cxnLst/>
          <a:rect l="0" t="0" r="0" b="0"/>
          <a:pathLst>
            <a:path>
              <a:moveTo>
                <a:pt x="3733192" y="679038"/>
              </a:moveTo>
              <a:arcTo wR="2160572" hR="2160572" stAng="19002495" swAng="79859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8CC8DE-CD9A-4A45-A61B-58BD8829096E}">
      <dsp:nvSpPr>
        <dsp:cNvPr id="0" name=""/>
        <dsp:cNvSpPr/>
      </dsp:nvSpPr>
      <dsp:spPr>
        <a:xfrm>
          <a:off x="4620562" y="1831789"/>
          <a:ext cx="2514009" cy="18664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b="1" kern="1200"/>
            <a:t>ICT Team-</a:t>
          </a:r>
          <a:r>
            <a:rPr lang="en-NZ" sz="1200" b="0" kern="1200"/>
            <a:t>Collated groups' definitions &amp; decided on appropriate definition on what successful digital citzenship should look like at GMS.</a:t>
          </a:r>
          <a:endParaRPr lang="en-NZ" sz="1200" b="1" kern="1200"/>
        </a:p>
      </dsp:txBody>
      <dsp:txXfrm>
        <a:off x="4711676" y="1922903"/>
        <a:ext cx="2331781" cy="1684241"/>
      </dsp:txXfrm>
    </dsp:sp>
    <dsp:sp modelId="{3E726C91-B184-4800-98AD-D506E1947583}">
      <dsp:nvSpPr>
        <dsp:cNvPr id="0" name=""/>
        <dsp:cNvSpPr/>
      </dsp:nvSpPr>
      <dsp:spPr>
        <a:xfrm>
          <a:off x="1556421" y="604451"/>
          <a:ext cx="4321145" cy="4321145"/>
        </a:xfrm>
        <a:custGeom>
          <a:avLst/>
          <a:gdLst/>
          <a:ahLst/>
          <a:cxnLst/>
          <a:rect l="0" t="0" r="0" b="0"/>
          <a:pathLst>
            <a:path>
              <a:moveTo>
                <a:pt x="4029845" y="3244035"/>
              </a:moveTo>
              <a:arcTo wR="2160572" hR="2160572" stAng="1805840" swAng="82007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97D710-9216-4258-BF64-2D3C4AD07CA7}">
      <dsp:nvSpPr>
        <dsp:cNvPr id="0" name=""/>
        <dsp:cNvSpPr/>
      </dsp:nvSpPr>
      <dsp:spPr>
        <a:xfrm>
          <a:off x="2278923" y="4015420"/>
          <a:ext cx="2876142" cy="18203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b="1" kern="1200"/>
            <a:t>GMS Digital Citzenship-</a:t>
          </a:r>
          <a:r>
            <a:rPr lang="en-NZ" sz="1200" b="0" kern="1200"/>
            <a:t>Lead Teacher compiled a template of our intepretation of digital citzenship at our school.</a:t>
          </a:r>
          <a:endParaRPr lang="en-NZ" sz="1200" b="1" kern="1200"/>
        </a:p>
      </dsp:txBody>
      <dsp:txXfrm>
        <a:off x="2367785" y="4104282"/>
        <a:ext cx="2698418" cy="1642628"/>
      </dsp:txXfrm>
    </dsp:sp>
    <dsp:sp modelId="{6226F133-82C6-42D5-BB4D-85CEDDC36141}">
      <dsp:nvSpPr>
        <dsp:cNvPr id="0" name=""/>
        <dsp:cNvSpPr/>
      </dsp:nvSpPr>
      <dsp:spPr>
        <a:xfrm>
          <a:off x="1556421" y="604451"/>
          <a:ext cx="4321145" cy="4321145"/>
        </a:xfrm>
        <a:custGeom>
          <a:avLst/>
          <a:gdLst/>
          <a:ahLst/>
          <a:cxnLst/>
          <a:rect l="0" t="0" r="0" b="0"/>
          <a:pathLst>
            <a:path>
              <a:moveTo>
                <a:pt x="605569" y="3660586"/>
              </a:moveTo>
              <a:arcTo wR="2160572" hR="2160572" stAng="8161872" swAng="78225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577154-EAA7-4CD9-9131-84E78FE4EC4D}">
      <dsp:nvSpPr>
        <dsp:cNvPr id="0" name=""/>
        <dsp:cNvSpPr/>
      </dsp:nvSpPr>
      <dsp:spPr>
        <a:xfrm>
          <a:off x="111898" y="1796658"/>
          <a:ext cx="2889047" cy="1936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200" b="1" kern="1200"/>
            <a:t>Follow-Up</a:t>
          </a:r>
          <a:r>
            <a:rPr lang="en-NZ" sz="1200" b="0" kern="1200"/>
            <a:t>-To share with staff to discuss, affirm, amend &amp; confirm definition. To share with the community through newsletters, school website.</a:t>
          </a:r>
        </a:p>
      </dsp:txBody>
      <dsp:txXfrm>
        <a:off x="206441" y="1891201"/>
        <a:ext cx="2699961" cy="1747644"/>
      </dsp:txXfrm>
    </dsp:sp>
    <dsp:sp modelId="{334312D4-D9B5-42C4-8446-DBAC309D62E9}">
      <dsp:nvSpPr>
        <dsp:cNvPr id="0" name=""/>
        <dsp:cNvSpPr/>
      </dsp:nvSpPr>
      <dsp:spPr>
        <a:xfrm>
          <a:off x="1556421" y="604451"/>
          <a:ext cx="4321145" cy="4321145"/>
        </a:xfrm>
        <a:custGeom>
          <a:avLst/>
          <a:gdLst/>
          <a:ahLst/>
          <a:cxnLst/>
          <a:rect l="0" t="0" r="0" b="0"/>
          <a:pathLst>
            <a:path>
              <a:moveTo>
                <a:pt x="305025" y="1053766"/>
              </a:moveTo>
              <a:arcTo wR="2160572" hR="2160572" stAng="12648927" swAng="76080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2E2444-83E8-42DB-96FB-05445D705DAA}">
      <dsp:nvSpPr>
        <dsp:cNvPr id="0" name=""/>
        <dsp:cNvSpPr/>
      </dsp:nvSpPr>
      <dsp:spPr>
        <a:xfrm>
          <a:off x="0" y="0"/>
          <a:ext cx="8343900" cy="180022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6100" kern="1200" dirty="0">
              <a:solidFill>
                <a:schemeClr val="accent3"/>
              </a:solidFill>
            </a:rPr>
            <a:t>Community Involvement</a:t>
          </a:r>
        </a:p>
      </dsp:txBody>
      <dsp:txXfrm>
        <a:off x="0" y="0"/>
        <a:ext cx="8343900" cy="1800225"/>
      </dsp:txXfrm>
    </dsp:sp>
    <dsp:sp modelId="{FAD0713E-C963-49D2-BAB3-4ABA199403D1}">
      <dsp:nvSpPr>
        <dsp:cNvPr id="0" name=""/>
        <dsp:cNvSpPr/>
      </dsp:nvSpPr>
      <dsp:spPr>
        <a:xfrm>
          <a:off x="616" y="1785632"/>
          <a:ext cx="2770435" cy="38096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000" kern="1200" dirty="0">
              <a:latin typeface="Comic Sans MS" pitchFamily="66" charset="0"/>
            </a:rPr>
            <a:t> </a:t>
          </a:r>
          <a:r>
            <a:rPr lang="en-NZ" sz="1400" b="1" kern="1200" dirty="0">
              <a:latin typeface="Comic Sans MS" pitchFamily="66" charset="0"/>
            </a:rPr>
            <a:t>Opportunities for Parents/Whanau  to Engage Digitally into Student Learning</a:t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/>
            <a:t/>
          </a:r>
          <a:br>
            <a:rPr lang="en-NZ" sz="1400" b="1" kern="1200" dirty="0"/>
          </a:br>
          <a:r>
            <a:rPr lang="en-NZ" sz="1400" b="0" i="1" kern="1200" dirty="0">
              <a:latin typeface="Comic Sans MS" pitchFamily="66" charset="0"/>
              <a:cs typeface="Arial"/>
            </a:rPr>
            <a:t>√ homework tasks on the computer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√suggested websites to assist homework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√access to own child's ebook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√observing chn in movie making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√invited to assembly  digital presentation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√GMS school </a:t>
          </a:r>
          <a:r>
            <a:rPr lang="en-NZ" sz="1400" b="0" i="1" kern="1200" dirty="0" smtClean="0">
              <a:latin typeface="Comic Sans MS" pitchFamily="66" charset="0"/>
              <a:cs typeface="Arial"/>
            </a:rPr>
            <a:t>website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b="0" i="1" kern="1200" dirty="0" smtClean="0">
              <a:latin typeface="Comic Sans MS" pitchFamily="66" charset="0"/>
              <a:cs typeface="Arial"/>
              <a:hlinkClick xmlns:r="http://schemas.openxmlformats.org/officeDocument/2006/relationships" r:id="rId1"/>
            </a:rPr>
            <a:t>www.gms.school.nz</a:t>
          </a: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endParaRPr lang="en-NZ" sz="1400" b="0" i="1" kern="1200" dirty="0">
            <a:latin typeface="Comic Sans MS" pitchFamily="66" charset="0"/>
          </a:endParaRPr>
        </a:p>
      </dsp:txBody>
      <dsp:txXfrm>
        <a:off x="616" y="1785632"/>
        <a:ext cx="2770435" cy="3809657"/>
      </dsp:txXfrm>
    </dsp:sp>
    <dsp:sp modelId="{597ACF94-43E6-45A1-A37D-7BDBCF744917}">
      <dsp:nvSpPr>
        <dsp:cNvPr id="0" name=""/>
        <dsp:cNvSpPr/>
      </dsp:nvSpPr>
      <dsp:spPr>
        <a:xfrm>
          <a:off x="2771051" y="1800225"/>
          <a:ext cx="2770435" cy="37804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b="1" kern="1200" dirty="0">
              <a:latin typeface="Comic Sans MS" pitchFamily="66" charset="0"/>
            </a:rPr>
            <a:t>Provision of Digital Feedback from Parents through Online </a:t>
          </a:r>
          <a:r>
            <a:rPr lang="en-NZ" sz="1800" b="1" kern="1200" dirty="0">
              <a:latin typeface="Comic Sans MS" pitchFamily="66" charset="0"/>
            </a:rPr>
            <a:t/>
          </a:r>
          <a:br>
            <a:rPr lang="en-NZ" sz="1800" b="1" kern="1200" dirty="0">
              <a:latin typeface="Comic Sans MS" pitchFamily="66" charset="0"/>
            </a:rPr>
          </a:br>
          <a:r>
            <a:rPr lang="en-NZ" sz="2000" b="1" kern="1200" dirty="0"/>
            <a:t/>
          </a:r>
          <a:br>
            <a:rPr lang="en-NZ" sz="2000" b="1" kern="1200" dirty="0"/>
          </a:br>
          <a:r>
            <a:rPr lang="en-NZ" sz="1400" b="0" i="1" kern="1200" dirty="0">
              <a:latin typeface="Comic Sans MS" pitchFamily="66" charset="0"/>
              <a:cs typeface="Arial"/>
            </a:rPr>
            <a:t>√Several class web sites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√Children's ePortfolios in one class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>√Senior children's homework</a:t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r>
            <a:rPr lang="en-NZ" sz="1400" b="0" i="1" kern="1200" dirty="0">
              <a:latin typeface="Comic Sans MS" pitchFamily="66" charset="0"/>
              <a:cs typeface="Arial"/>
            </a:rPr>
            <a:t/>
          </a:r>
          <a:br>
            <a:rPr lang="en-NZ" sz="1400" b="0" i="1" kern="1200" dirty="0">
              <a:latin typeface="Comic Sans MS" pitchFamily="66" charset="0"/>
              <a:cs typeface="Arial"/>
            </a:rPr>
          </a:br>
          <a:endParaRPr lang="en-NZ" sz="1400" b="0" i="1" kern="1200" dirty="0">
            <a:latin typeface="Comic Sans MS" pitchFamily="66" charset="0"/>
          </a:endParaRPr>
        </a:p>
      </dsp:txBody>
      <dsp:txXfrm>
        <a:off x="2771051" y="1800225"/>
        <a:ext cx="2770435" cy="3780472"/>
      </dsp:txXfrm>
    </dsp:sp>
    <dsp:sp modelId="{F45FE1C2-11B5-4794-9C61-8D25DD80D3D7}">
      <dsp:nvSpPr>
        <dsp:cNvPr id="0" name=""/>
        <dsp:cNvSpPr/>
      </dsp:nvSpPr>
      <dsp:spPr>
        <a:xfrm>
          <a:off x="5542096" y="1763573"/>
          <a:ext cx="2801796" cy="381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NZ" sz="1400" b="1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NZ" sz="1400" b="1" kern="1200" dirty="0">
            <a:latin typeface="Comic Sans MS" pitchFamily="66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1400" b="1" kern="1200" dirty="0">
              <a:latin typeface="Comic Sans MS" pitchFamily="66" charset="0"/>
            </a:rPr>
            <a:t>Capturing parent Feedback</a:t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/>
            </a:rPr>
            <a:t>√</a:t>
          </a:r>
          <a:r>
            <a:rPr lang="en-NZ" sz="1400" b="0" i="1" kern="1200" dirty="0">
              <a:latin typeface="Comic Sans MS"/>
            </a:rPr>
            <a:t>Link to parent feedback</a:t>
          </a:r>
          <a:br>
            <a:rPr lang="en-NZ" sz="1400" b="0" i="1" kern="1200" dirty="0">
              <a:latin typeface="Comic Sans MS"/>
            </a:rPr>
          </a:br>
          <a:r>
            <a:rPr lang="en-NZ" sz="1400" b="0" i="1" kern="1200" dirty="0">
              <a:latin typeface="Comic Sans MS"/>
            </a:rPr>
            <a:t>√</a:t>
          </a:r>
          <a:br>
            <a:rPr lang="en-NZ" sz="1400" b="0" i="1" kern="1200" dirty="0">
              <a:latin typeface="Comic Sans MS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r>
            <a:rPr lang="en-NZ" sz="1400" b="1" kern="1200" dirty="0">
              <a:latin typeface="Comic Sans MS" pitchFamily="66" charset="0"/>
            </a:rPr>
            <a:t/>
          </a:r>
          <a:br>
            <a:rPr lang="en-NZ" sz="1400" b="1" kern="1200" dirty="0">
              <a:latin typeface="Comic Sans MS" pitchFamily="66" charset="0"/>
            </a:rPr>
          </a:br>
          <a:endParaRPr lang="en-NZ" sz="1400" b="1" kern="1200" dirty="0">
            <a:latin typeface="Comic Sans MS" pitchFamily="66" charset="0"/>
          </a:endParaRPr>
        </a:p>
      </dsp:txBody>
      <dsp:txXfrm>
        <a:off x="5542096" y="1763573"/>
        <a:ext cx="2801796" cy="3814156"/>
      </dsp:txXfrm>
    </dsp:sp>
    <dsp:sp modelId="{FB5A10D3-D940-4FDA-AF9B-D60BAC592DD9}">
      <dsp:nvSpPr>
        <dsp:cNvPr id="0" name=""/>
        <dsp:cNvSpPr/>
      </dsp:nvSpPr>
      <dsp:spPr>
        <a:xfrm>
          <a:off x="0" y="5580697"/>
          <a:ext cx="8343900" cy="42005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77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2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7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3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9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43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34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8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45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9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455E-84F1-B74C-ACCD-283FBF1B5E69}" type="datetimeFigureOut">
              <a:rPr lang="en-US" smtClean="0"/>
              <a:t>5/19/2011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AB961-35C3-BB43-8039-05CDDEC70C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9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file:///\\localhost\Users\Jonette\Desktop\School\4.00%20ICT\e-learning%20\e-learning%202011\Milestones%202011\Milestone%20Files\GMS%20Staff%20Meeting.docx" TargetMode="Externa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164354"/>
            <a:ext cx="5486400" cy="829610"/>
          </a:xfrm>
        </p:spPr>
        <p:txBody>
          <a:bodyPr>
            <a:normAutofit/>
          </a:bodyPr>
          <a:lstStyle/>
          <a:p>
            <a:pPr algn="ctr"/>
            <a:r>
              <a:rPr lang="en-AU" dirty="0" err="1"/>
              <a:t>Greenmeadows</a:t>
            </a:r>
            <a:r>
              <a:rPr lang="en-AU" dirty="0"/>
              <a:t> School 2011</a:t>
            </a:r>
            <a:br>
              <a:rPr lang="en-AU" dirty="0"/>
            </a:br>
            <a:r>
              <a:rPr lang="en-AU" dirty="0"/>
              <a:t>Digital Daze Cluster Goals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0705" y="5277692"/>
            <a:ext cx="6992471" cy="1326308"/>
          </a:xfrm>
        </p:spPr>
        <p:txBody>
          <a:bodyPr>
            <a:normAutofit lnSpcReduction="10000"/>
          </a:bodyPr>
          <a:lstStyle/>
          <a:p>
            <a:r>
              <a:rPr lang="en-AU" sz="1700" b="1" dirty="0"/>
              <a:t>Setting the scene (e-portfolios</a:t>
            </a:r>
            <a:r>
              <a:rPr lang="en-AU" sz="1700" b="1" dirty="0" smtClean="0">
                <a:effectLst/>
              </a:rPr>
              <a:t> )</a:t>
            </a:r>
          </a:p>
          <a:p>
            <a:pPr marL="285750" lvl="0" indent="-285750">
              <a:buFont typeface="Arial"/>
              <a:buChar char="•"/>
            </a:pPr>
            <a:r>
              <a:rPr lang="en-AU" dirty="0"/>
              <a:t>We are in the early stages of developing e-portfolios</a:t>
            </a:r>
          </a:p>
          <a:p>
            <a:pPr marL="285750" lvl="0" indent="-285750">
              <a:buFont typeface="Arial"/>
              <a:buChar char="•"/>
            </a:pPr>
            <a:r>
              <a:rPr lang="en-AU" dirty="0"/>
              <a:t>ICT Skills are </a:t>
            </a:r>
            <a:r>
              <a:rPr lang="en-AU" dirty="0" smtClean="0"/>
              <a:t>being </a:t>
            </a:r>
            <a:r>
              <a:rPr lang="en-AU" dirty="0"/>
              <a:t>developed alongside our understanding of an e-portfolio’s place, purpose and value.</a:t>
            </a:r>
          </a:p>
          <a:p>
            <a:pPr marL="285750" lvl="0" indent="-285750">
              <a:buFont typeface="Arial"/>
              <a:buChar char="•"/>
            </a:pPr>
            <a:r>
              <a:rPr lang="en-AU" dirty="0"/>
              <a:t>A combination of Literacy and ICT goals are being set, reflected and shared.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9751" y="993964"/>
            <a:ext cx="7083425" cy="398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4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Goal 1- Digital Citizenship</a:t>
            </a:r>
            <a:br>
              <a:rPr lang="en-AU" dirty="0"/>
            </a:b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70016"/>
          </a:xfrm>
        </p:spPr>
        <p:txBody>
          <a:bodyPr/>
          <a:lstStyle/>
          <a:p>
            <a:r>
              <a:rPr lang="en-US" u="sng" dirty="0" smtClean="0">
                <a:hlinkClick r:id="rId2" action="ppaction://hlinkfile"/>
              </a:rPr>
              <a:t>Staff Meeting – 22 February 2011</a:t>
            </a:r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217822691"/>
              </p:ext>
            </p:extLst>
          </p:nvPr>
        </p:nvGraphicFramePr>
        <p:xfrm>
          <a:off x="1613648" y="687292"/>
          <a:ext cx="7246470" cy="5633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1609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63785"/>
            <a:ext cx="3995272" cy="885359"/>
          </a:xfrm>
        </p:spPr>
        <p:txBody>
          <a:bodyPr>
            <a:normAutofit/>
          </a:bodyPr>
          <a:lstStyle/>
          <a:p>
            <a:r>
              <a:rPr lang="en-US" sz="1800" b="0" dirty="0"/>
              <a:t>This is what GMS agreed are the four main areas of digital citizenship. </a:t>
            </a:r>
            <a:endParaRPr lang="en-AU" sz="1800" b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7843" y="1487851"/>
            <a:ext cx="3829448" cy="1417124"/>
          </a:xfrm>
        </p:spPr>
        <p:txBody>
          <a:bodyPr>
            <a:normAutofit lnSpcReduction="10000"/>
          </a:bodyPr>
          <a:lstStyle/>
          <a:p>
            <a:r>
              <a:rPr lang="en-AU" dirty="0"/>
              <a:t> </a:t>
            </a:r>
          </a:p>
          <a:p>
            <a:r>
              <a:rPr lang="en-AU" dirty="0"/>
              <a:t>Teachers </a:t>
            </a:r>
            <a:r>
              <a:rPr lang="en-AU" dirty="0" smtClean="0"/>
              <a:t>Portfolio</a:t>
            </a:r>
            <a:endParaRPr lang="en-AU" dirty="0"/>
          </a:p>
          <a:p>
            <a:pPr lvl="0"/>
            <a:r>
              <a:rPr lang="en-AU" sz="1600" b="0" dirty="0"/>
              <a:t>Setting goals that focus on developing </a:t>
            </a:r>
            <a:r>
              <a:rPr lang="en-AU" sz="1600" b="0" dirty="0" err="1"/>
              <a:t>cybersafety</a:t>
            </a:r>
            <a:r>
              <a:rPr lang="en-AU" sz="1600" b="0" dirty="0"/>
              <a:t> and information gathering.</a:t>
            </a:r>
          </a:p>
          <a:p>
            <a:endParaRPr lang="en-US" dirty="0"/>
          </a:p>
        </p:txBody>
      </p:sp>
      <p:pic>
        <p:nvPicPr>
          <p:cNvPr id="7" name="Content Placeholder 6" descr="Digital Citizenship.png"/>
          <p:cNvPicPr>
            <a:picLocks noGrp="1"/>
          </p:cNvPicPr>
          <p:nvPr>
            <p:ph sz="half" idx="2"/>
          </p:nvPr>
        </p:nvPicPr>
        <p:blipFill rotWithShape="1">
          <a:blip r:embed="rId2"/>
          <a:srcRect t="4417" b="-6319"/>
          <a:stretch/>
        </p:blipFill>
        <p:spPr>
          <a:xfrm>
            <a:off x="-15112" y="1136386"/>
            <a:ext cx="5379792" cy="3801480"/>
          </a:xfrm>
          <a:prstGeom prst="rect">
            <a:avLst/>
          </a:prstGeom>
        </p:spPr>
      </p:pic>
      <p:pic>
        <p:nvPicPr>
          <p:cNvPr id="8" name="Content Placeholder 7" descr="e-portfolio link to digital citizenship.tiff"/>
          <p:cNvPicPr>
            <a:picLocks noGrp="1"/>
          </p:cNvPicPr>
          <p:nvPr>
            <p:ph sz="quarter" idx="4"/>
          </p:nvPr>
        </p:nvPicPr>
        <p:blipFill rotWithShape="1">
          <a:blip r:embed="rId3"/>
          <a:srcRect l="49578" t="-3059" r="11248" b="11753"/>
          <a:stretch/>
        </p:blipFill>
        <p:spPr bwMode="auto">
          <a:xfrm>
            <a:off x="5147463" y="2389749"/>
            <a:ext cx="3979828" cy="40605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Oval 1"/>
          <p:cNvSpPr>
            <a:spLocks noChangeArrowheads="1"/>
          </p:cNvSpPr>
          <p:nvPr/>
        </p:nvSpPr>
        <p:spPr bwMode="auto">
          <a:xfrm>
            <a:off x="5012700" y="5414542"/>
            <a:ext cx="4114591" cy="116942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blurRad="38100" dist="25400" dir="5400000" algn="ctr" rotWithShape="0">
              <a:srgbClr val="000000">
                <a:alpha val="35001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9BC1FF"/>
                    </a:gs>
                    <a:gs pos="100000">
                      <a:srgbClr val="3F80CD"/>
                    </a:gs>
                  </a:gsLst>
                  <a:lin ang="5400000"/>
                </a:gradFill>
              </a14:hiddenFill>
            </a:ext>
          </a:extLst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3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23748"/>
            <a:ext cx="7566212" cy="568512"/>
          </a:xfrm>
        </p:spPr>
        <p:txBody>
          <a:bodyPr/>
          <a:lstStyle/>
          <a:p>
            <a:r>
              <a:rPr lang="en-AU" dirty="0" smtClean="0"/>
              <a:t>Goal 3- Teachers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57200" y="848574"/>
            <a:ext cx="4772211" cy="5426720"/>
          </a:xfrm>
        </p:spPr>
        <p:txBody>
          <a:bodyPr>
            <a:noAutofit/>
          </a:bodyPr>
          <a:lstStyle/>
          <a:p>
            <a:r>
              <a:rPr lang="en-NZ" dirty="0"/>
              <a:t> </a:t>
            </a:r>
            <a:endParaRPr lang="en-AU" dirty="0"/>
          </a:p>
          <a:p>
            <a:r>
              <a:rPr lang="en-NZ" sz="1600" dirty="0"/>
              <a:t>The role of the lead teacher and the co-ordinator has been to:</a:t>
            </a:r>
            <a:endParaRPr lang="en-AU" sz="1600" dirty="0"/>
          </a:p>
          <a:p>
            <a:pPr lvl="0"/>
            <a:r>
              <a:rPr lang="en-NZ" sz="1600" dirty="0" smtClean="0"/>
              <a:t>1 - Initiate e-portfolio </a:t>
            </a:r>
            <a:r>
              <a:rPr lang="en-NZ" sz="1600" dirty="0"/>
              <a:t>building for all staff.</a:t>
            </a:r>
            <a:endParaRPr lang="en-AU" sz="1600" dirty="0"/>
          </a:p>
          <a:p>
            <a:pPr lvl="0"/>
            <a:r>
              <a:rPr lang="en-NZ" sz="1600" dirty="0" smtClean="0"/>
              <a:t>2 – Provide </a:t>
            </a:r>
            <a:r>
              <a:rPr lang="en-NZ" sz="1600" dirty="0"/>
              <a:t>opportunities </a:t>
            </a:r>
            <a:r>
              <a:rPr lang="en-NZ" sz="1600" dirty="0" smtClean="0"/>
              <a:t>for the staff to develop the    	use of ICT in the classroom by:</a:t>
            </a:r>
            <a:endParaRPr lang="en-AU" sz="1600" dirty="0"/>
          </a:p>
          <a:p>
            <a:pPr marL="538163" indent="-374650">
              <a:buFont typeface="Arial"/>
              <a:buChar char="•"/>
            </a:pPr>
            <a:r>
              <a:rPr lang="en-NZ" sz="1600" dirty="0" smtClean="0"/>
              <a:t>Recognising </a:t>
            </a:r>
            <a:r>
              <a:rPr lang="en-NZ" sz="1600" dirty="0"/>
              <a:t>individual </a:t>
            </a:r>
            <a:r>
              <a:rPr lang="en-NZ" sz="1600" dirty="0" smtClean="0"/>
              <a:t>needs and supporting their learning. At the same time being </a:t>
            </a:r>
            <a:r>
              <a:rPr lang="en-NZ" sz="1600" dirty="0"/>
              <a:t>aware of the demands on teacher time – find ways to make learning purposeful and more efficient through the use of ICT</a:t>
            </a:r>
            <a:r>
              <a:rPr lang="en-NZ" sz="1600" dirty="0" smtClean="0"/>
              <a:t>.</a:t>
            </a:r>
            <a:endParaRPr lang="en-AU" sz="1600" dirty="0"/>
          </a:p>
          <a:p>
            <a:pPr marL="538163" lvl="0" indent="-374650">
              <a:buFont typeface="Arial"/>
              <a:buChar char="•"/>
            </a:pPr>
            <a:r>
              <a:rPr lang="en-NZ" sz="1600" dirty="0" smtClean="0"/>
              <a:t>Provide useful  skill based sessions .</a:t>
            </a:r>
          </a:p>
          <a:p>
            <a:pPr marL="538163" lvl="0" indent="-374650">
              <a:buFont typeface="Arial"/>
              <a:buChar char="•"/>
            </a:pPr>
            <a:r>
              <a:rPr lang="en-NZ" sz="1600" dirty="0"/>
              <a:t>F</a:t>
            </a:r>
            <a:r>
              <a:rPr lang="en-NZ" sz="1600" dirty="0" smtClean="0"/>
              <a:t>eedback from </a:t>
            </a:r>
            <a:r>
              <a:rPr lang="en-NZ" sz="1600" dirty="0"/>
              <a:t>courses and meetings, such as Learning@Schools.</a:t>
            </a:r>
            <a:endParaRPr lang="en-AU" sz="1600" dirty="0"/>
          </a:p>
          <a:p>
            <a:pPr marL="538163" lvl="0" indent="-374650">
              <a:buFont typeface="Arial"/>
              <a:buChar char="•"/>
            </a:pPr>
            <a:r>
              <a:rPr lang="en-NZ" sz="1600" dirty="0" smtClean="0"/>
              <a:t>Share resources </a:t>
            </a:r>
            <a:r>
              <a:rPr lang="en-NZ" sz="1600" dirty="0"/>
              <a:t>and links that may be useful to learning for staff </a:t>
            </a:r>
            <a:r>
              <a:rPr lang="en-NZ" sz="1600" dirty="0" smtClean="0"/>
              <a:t>and </a:t>
            </a:r>
            <a:r>
              <a:rPr lang="en-NZ" sz="1600" dirty="0"/>
              <a:t>students.</a:t>
            </a:r>
            <a:endParaRPr lang="en-AU" sz="1600" dirty="0"/>
          </a:p>
          <a:p>
            <a:pPr marL="538163" lvl="0" indent="-374650">
              <a:buFont typeface="Arial"/>
              <a:buChar char="•"/>
            </a:pPr>
            <a:r>
              <a:rPr lang="en-NZ" sz="1600" dirty="0" smtClean="0"/>
              <a:t>Encourage </a:t>
            </a:r>
            <a:r>
              <a:rPr lang="en-NZ" sz="1600" dirty="0"/>
              <a:t>and facilitate professional discussion that explores elearning.</a:t>
            </a:r>
            <a:endParaRPr lang="en-AU" sz="1600" dirty="0"/>
          </a:p>
          <a:p>
            <a:endParaRPr lang="en-US" dirty="0"/>
          </a:p>
        </p:txBody>
      </p:sp>
      <p:pic>
        <p:nvPicPr>
          <p:cNvPr id="5" name="Content Placeholder 4" descr="Staff E-portfolios.tif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9" r="25169"/>
          <a:stretch>
            <a:fillRect/>
          </a:stretch>
        </p:blipFill>
        <p:spPr>
          <a:xfrm>
            <a:off x="5348288" y="955675"/>
            <a:ext cx="3338512" cy="5170488"/>
          </a:xfrm>
        </p:spPr>
      </p:pic>
    </p:spTree>
    <p:extLst>
      <p:ext uri="{BB962C8B-B14F-4D97-AF65-F5344CB8AC3E}">
        <p14:creationId xmlns:p14="http://schemas.microsoft.com/office/powerpoint/2010/main" val="60948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47756" y="942726"/>
            <a:ext cx="374594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1600" dirty="0"/>
              <a:t>Term 1 Goal:  To support all teachers in setting up an eportfolio using Spike@</a:t>
            </a:r>
            <a:r>
              <a:rPr lang="en-NZ" sz="1600" dirty="0" smtClean="0"/>
              <a:t>school</a:t>
            </a:r>
            <a:r>
              <a:rPr lang="en-NZ" sz="1600" dirty="0"/>
              <a:t> </a:t>
            </a:r>
            <a:r>
              <a:rPr lang="en-NZ" sz="1600" dirty="0" smtClean="0"/>
              <a:t>and set an ICT goal.</a:t>
            </a:r>
          </a:p>
          <a:p>
            <a:endParaRPr lang="en-AU" sz="1600" dirty="0"/>
          </a:p>
          <a:p>
            <a:r>
              <a:rPr lang="en-NZ" sz="1600" dirty="0" smtClean="0"/>
              <a:t>Evidence</a:t>
            </a:r>
            <a:r>
              <a:rPr lang="en-NZ" sz="1600" dirty="0"/>
              <a:t>:  All teachers have created an eportfolio on Spike@school</a:t>
            </a:r>
            <a:r>
              <a:rPr lang="en-NZ" sz="1600" dirty="0" smtClean="0"/>
              <a:t>. Many have set a goal and begun to reflect on it.</a:t>
            </a:r>
            <a:endParaRPr lang="en-AU" sz="1600" dirty="0"/>
          </a:p>
        </p:txBody>
      </p:sp>
      <p:pic>
        <p:nvPicPr>
          <p:cNvPr id="12" name="Picture 11" descr="Staff E-portfolios.tif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04"/>
          <a:stretch/>
        </p:blipFill>
        <p:spPr>
          <a:xfrm>
            <a:off x="347757" y="2892010"/>
            <a:ext cx="3745948" cy="3330952"/>
          </a:xfrm>
          <a:prstGeom prst="rect">
            <a:avLst/>
          </a:prstGeom>
        </p:spPr>
      </p:pic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407073" y="273050"/>
            <a:ext cx="3008313" cy="495681"/>
          </a:xfrm>
        </p:spPr>
        <p:txBody>
          <a:bodyPr/>
          <a:lstStyle/>
          <a:p>
            <a:r>
              <a:rPr lang="en-US" dirty="0" smtClean="0"/>
              <a:t>Goal 3 – Lead Teacher</a:t>
            </a:r>
            <a:endParaRPr lang="en-US" dirty="0"/>
          </a:p>
        </p:txBody>
      </p:sp>
      <p:pic>
        <p:nvPicPr>
          <p:cNvPr id="16" name="Picture 15" descr="Staff Meeting.tif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6" r="22887"/>
          <a:stretch/>
        </p:blipFill>
        <p:spPr>
          <a:xfrm>
            <a:off x="4267503" y="1013598"/>
            <a:ext cx="4721940" cy="5209364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4093705" y="4111039"/>
            <a:ext cx="4895738" cy="1788135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729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495681"/>
          </a:xfrm>
        </p:spPr>
        <p:txBody>
          <a:bodyPr/>
          <a:lstStyle/>
          <a:p>
            <a:r>
              <a:rPr lang="en-US" dirty="0" smtClean="0"/>
              <a:t>Goal 3 – Lead Teacher</a:t>
            </a:r>
            <a:endParaRPr lang="en-US" dirty="0"/>
          </a:p>
        </p:txBody>
      </p:sp>
      <p:pic>
        <p:nvPicPr>
          <p:cNvPr id="2" name="Content Placeholder 1" descr="Jonettes e-portfolio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9" r="23763"/>
          <a:stretch/>
        </p:blipFill>
        <p:spPr>
          <a:xfrm>
            <a:off x="223274" y="818867"/>
            <a:ext cx="2774387" cy="3494806"/>
          </a:xfrm>
        </p:spPr>
      </p:pic>
      <p:pic>
        <p:nvPicPr>
          <p:cNvPr id="3" name="Picture 2" descr="Jonettes Goal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387" y="3024576"/>
            <a:ext cx="6583346" cy="3689497"/>
          </a:xfrm>
          <a:prstGeom prst="rect">
            <a:avLst/>
          </a:prstGeom>
        </p:spPr>
      </p:pic>
      <p:sp>
        <p:nvSpPr>
          <p:cNvPr id="9" name="Title 3"/>
          <p:cNvSpPr txBox="1">
            <a:spLocks/>
          </p:cNvSpPr>
          <p:nvPr/>
        </p:nvSpPr>
        <p:spPr>
          <a:xfrm>
            <a:off x="3130492" y="2128877"/>
            <a:ext cx="2583985" cy="7787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0" dirty="0" smtClean="0"/>
              <a:t>Using </a:t>
            </a:r>
            <a:r>
              <a:rPr lang="en-US" sz="1400" b="0" dirty="0" err="1" smtClean="0"/>
              <a:t>Powerpoint</a:t>
            </a:r>
            <a:r>
              <a:rPr lang="en-US" sz="1400" b="0" dirty="0" smtClean="0"/>
              <a:t> to create storybooks that help link reading and writing.</a:t>
            </a:r>
            <a:endParaRPr lang="en-US" sz="1400" b="0" dirty="0"/>
          </a:p>
        </p:txBody>
      </p:sp>
      <p:sp>
        <p:nvSpPr>
          <p:cNvPr id="11" name="Title 3"/>
          <p:cNvSpPr txBox="1">
            <a:spLocks/>
          </p:cNvSpPr>
          <p:nvPr/>
        </p:nvSpPr>
        <p:spPr>
          <a:xfrm>
            <a:off x="5948261" y="273051"/>
            <a:ext cx="2707000" cy="61682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0" dirty="0" smtClean="0"/>
              <a:t>Evidence of the development of a students e-portfolio in my class.</a:t>
            </a:r>
            <a:endParaRPr lang="en-US" sz="1400" b="0" dirty="0"/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62749" y="4328294"/>
            <a:ext cx="2166113" cy="23730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b="0" dirty="0" smtClean="0"/>
              <a:t>As the purpose of goal setting and reflection developed over the term my e-portfolio became more useful. I was able to link my ICT development to my teaching practice. This link means that my reflective practice is becoming an organic process.</a:t>
            </a:r>
            <a:endParaRPr lang="en-US" sz="1400" b="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5" y="273050"/>
            <a:ext cx="258445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36" y="889875"/>
            <a:ext cx="2689225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09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Allysons Goals.tif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50" b="-1522"/>
          <a:stretch/>
        </p:blipFill>
        <p:spPr>
          <a:xfrm>
            <a:off x="175119" y="2852330"/>
            <a:ext cx="4775503" cy="3615215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175119" y="790414"/>
            <a:ext cx="8593993" cy="926291"/>
          </a:xfrm>
        </p:spPr>
        <p:txBody>
          <a:bodyPr>
            <a:normAutofit/>
          </a:bodyPr>
          <a:lstStyle/>
          <a:p>
            <a:r>
              <a:rPr lang="en-NZ" dirty="0"/>
              <a:t>ICT Goal </a:t>
            </a:r>
            <a:r>
              <a:rPr lang="en-NZ" dirty="0" smtClean="0"/>
              <a:t>Setting</a:t>
            </a:r>
            <a:r>
              <a:rPr lang="en-AU" dirty="0"/>
              <a:t>:</a:t>
            </a:r>
          </a:p>
          <a:p>
            <a:pPr lvl="0"/>
            <a:r>
              <a:rPr lang="en-NZ" dirty="0"/>
              <a:t>All teachers set an ICT goal each term.  Reflection on this goal is part of the school appraisal system and directs the next step in ICT learning. </a:t>
            </a:r>
            <a:endParaRPr lang="en-NZ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19" y="378281"/>
            <a:ext cx="3290395" cy="412132"/>
          </a:xfrm>
        </p:spPr>
        <p:txBody>
          <a:bodyPr/>
          <a:lstStyle/>
          <a:p>
            <a:r>
              <a:rPr lang="en-US" dirty="0" smtClean="0"/>
              <a:t>Goal 3 - Teachers</a:t>
            </a:r>
            <a:endParaRPr lang="en-US" dirty="0"/>
          </a:p>
        </p:txBody>
      </p:sp>
      <p:pic>
        <p:nvPicPr>
          <p:cNvPr id="7" name="Picture 6" descr="Page_1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33" b="9088"/>
          <a:stretch/>
        </p:blipFill>
        <p:spPr>
          <a:xfrm>
            <a:off x="4950622" y="1834294"/>
            <a:ext cx="4064029" cy="2755096"/>
          </a:xfrm>
          <a:prstGeom prst="rect">
            <a:avLst/>
          </a:prstGeom>
        </p:spPr>
      </p:pic>
      <p:pic>
        <p:nvPicPr>
          <p:cNvPr id="8" name="Picture 7" descr="Pag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767" y="4722259"/>
            <a:ext cx="1427283" cy="2019730"/>
          </a:xfrm>
          <a:prstGeom prst="rect">
            <a:avLst/>
          </a:prstGeom>
        </p:spPr>
      </p:pic>
      <p:pic>
        <p:nvPicPr>
          <p:cNvPr id="9" name="Picture 8" descr="Page_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076" y="4722259"/>
            <a:ext cx="1425035" cy="201654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5119" y="1822531"/>
            <a:ext cx="49152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NZ" sz="1400" dirty="0" smtClean="0"/>
              <a:t>1 - Allyson </a:t>
            </a:r>
            <a:r>
              <a:rPr lang="en-NZ" sz="1400" dirty="0"/>
              <a:t>has began </a:t>
            </a:r>
            <a:r>
              <a:rPr lang="en-NZ" sz="1400" dirty="0" smtClean="0"/>
              <a:t>use </a:t>
            </a:r>
            <a:r>
              <a:rPr lang="en-NZ" sz="1400" dirty="0"/>
              <a:t>her e-</a:t>
            </a:r>
            <a:r>
              <a:rPr lang="en-NZ" sz="1400" dirty="0" smtClean="0"/>
              <a:t>portfolio as a way to document her professional development. She has identified an ICT goal and has begun to store some useful links and sites.</a:t>
            </a:r>
          </a:p>
          <a:p>
            <a:pPr lvl="0"/>
            <a:r>
              <a:rPr lang="en-NZ" sz="1400" dirty="0" smtClean="0"/>
              <a:t>This is how Allyson has used her developing ICT skills within her literacy program in classroom.</a:t>
            </a:r>
            <a:endParaRPr lang="en-NZ" sz="1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1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284310" y="1332639"/>
            <a:ext cx="4260538" cy="839862"/>
          </a:xfrm>
        </p:spPr>
        <p:txBody>
          <a:bodyPr>
            <a:normAutofit/>
          </a:bodyPr>
          <a:lstStyle/>
          <a:p>
            <a:pPr lvl="0"/>
            <a:r>
              <a:rPr lang="en-AU" dirty="0" smtClean="0"/>
              <a:t>2- After attending the Learning at School  conference </a:t>
            </a:r>
            <a:r>
              <a:rPr lang="en-AU" dirty="0" err="1" smtClean="0"/>
              <a:t>Lyndsey</a:t>
            </a:r>
            <a:r>
              <a:rPr lang="en-AU" dirty="0" smtClean="0"/>
              <a:t> set a goal for Term 1 to use her IWB more effectively in everyday class activities.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4310" y="681979"/>
            <a:ext cx="2736976" cy="408929"/>
          </a:xfrm>
        </p:spPr>
        <p:txBody>
          <a:bodyPr/>
          <a:lstStyle/>
          <a:p>
            <a:r>
              <a:rPr lang="en-US" dirty="0" smtClean="0"/>
              <a:t>Goal 3 - Teachers</a:t>
            </a:r>
            <a:endParaRPr lang="en-US" dirty="0"/>
          </a:p>
        </p:txBody>
      </p:sp>
      <p:pic>
        <p:nvPicPr>
          <p:cNvPr id="3" name="Picture 2" descr="Lyndseys Goals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6" y="2484660"/>
            <a:ext cx="4812192" cy="411223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248" y="924147"/>
            <a:ext cx="3541931" cy="2558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43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H="1" flipV="1">
            <a:off x="8686799" y="6126163"/>
            <a:ext cx="188259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381578493"/>
              </p:ext>
            </p:extLst>
          </p:nvPr>
        </p:nvGraphicFramePr>
        <p:xfrm>
          <a:off x="400050" y="428625"/>
          <a:ext cx="8343900" cy="6000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00050" y="428624"/>
            <a:ext cx="3008313" cy="403411"/>
          </a:xfrm>
        </p:spPr>
        <p:txBody>
          <a:bodyPr>
            <a:normAutofit/>
          </a:bodyPr>
          <a:lstStyle/>
          <a:p>
            <a:r>
              <a:rPr lang="en-US" dirty="0" smtClean="0"/>
              <a:t>Goal 4 - Community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440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Greenmeadows School 2011 Digital Daze Cluster Goals</vt:lpstr>
      <vt:lpstr>Goal 1- Digital Citizenship </vt:lpstr>
      <vt:lpstr>PowerPoint Presentation</vt:lpstr>
      <vt:lpstr>Goal 3- Teachers</vt:lpstr>
      <vt:lpstr>Goal 3 – Lead Teacher</vt:lpstr>
      <vt:lpstr>Goal 3 – Lead Teacher</vt:lpstr>
      <vt:lpstr>Goal 3 - Teachers</vt:lpstr>
      <vt:lpstr>Goal 3 - Teachers</vt:lpstr>
      <vt:lpstr>Goal 4 - Community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Greenmeadows School 2011 Digital Daze Cluster Goals</dc:title>
  <dc:creator>Jonette Dale</dc:creator>
  <cp:lastModifiedBy>John</cp:lastModifiedBy>
  <cp:revision>39</cp:revision>
  <dcterms:created xsi:type="dcterms:W3CDTF">2011-05-06T08:18:37Z</dcterms:created>
  <dcterms:modified xsi:type="dcterms:W3CDTF">2011-05-19T09:34:14Z</dcterms:modified>
</cp:coreProperties>
</file>